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7" r:id="rId3"/>
    <p:sldId id="279" r:id="rId4"/>
    <p:sldId id="280" r:id="rId5"/>
    <p:sldId id="281" r:id="rId6"/>
    <p:sldId id="282" r:id="rId7"/>
    <p:sldId id="283" r:id="rId8"/>
    <p:sldId id="284" r:id="rId9"/>
    <p:sldId id="268" r:id="rId10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  <p15:guide id="3" pos="5400">
          <p15:clr>
            <a:srgbClr val="A4A3A4"/>
          </p15:clr>
        </p15:guide>
        <p15:guide id="4" pos="3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/>
    <p:restoredTop sz="94674"/>
  </p:normalViewPr>
  <p:slideViewPr>
    <p:cSldViewPr snapToGrid="0" snapToObjects="1">
      <p:cViewPr varScale="1">
        <p:scale>
          <a:sx n="173" d="100"/>
          <a:sy n="173" d="100"/>
        </p:scale>
        <p:origin x="208" y="208"/>
      </p:cViewPr>
      <p:guideLst>
        <p:guide orient="horz"/>
        <p:guide/>
        <p:guide pos="5400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EB2E6-5F36-2B43-A70F-F2C82FC184E4}" type="datetimeFigureOut">
              <a:rPr lang="de-DE" smtClean="0"/>
              <a:t>21.10.20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75D8F-0D4B-C042-99E5-A2858FC8F9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34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p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0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D933C-4AA9-EA42-A30E-06F2951B07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68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ACA528-3A85-EF49-8F81-EFB56D8E69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BB49DB-D03E-D940-996F-EA05C24442EA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194926-420A-6D48-977A-9EDF872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9AE407-E17D-DE44-AF19-C0490E55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0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6C036-DD04-2F46-B515-5E77DDA1CD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23A6B2-FAA5-2F44-8EC5-CFEBDC1640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0C49D-D039-8840-98A6-B2B367A7F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D09465-6A26-4E43-A948-3E06C9EA26CF}"/>
              </a:ext>
            </a:extLst>
          </p:cNvPr>
          <p:cNvSpPr/>
          <p:nvPr/>
        </p:nvSpPr>
        <p:spPr>
          <a:xfrm>
            <a:off x="6570133" y="387011"/>
            <a:ext cx="1995122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Endpoint threats detected and blocked globally in 2018 by Trend Micro. </a:t>
            </a:r>
            <a:r>
              <a:rPr lang="en-CA" sz="700" b="1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Created with real data 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Stefanie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Posavec</a:t>
            </a:r>
            <a:r>
              <a:rPr lang="en-CA" sz="700" b="1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CA" sz="700" b="1" i="0" dirty="0">
                <a:effectLst/>
              </a:rPr>
              <a:t> </a:t>
            </a:r>
            <a:endParaRPr lang="en-US" sz="700" b="1" i="0" dirty="0">
              <a:solidFill>
                <a:srgbClr val="CC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5802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07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616E752-BDE2-F24D-B879-1033A5B07D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814826-9F11-1745-9023-A87B5D71D5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D8D44-3A5E-5948-9510-DB4F2627D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7FD53E-98B8-614C-8112-2596688EA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4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2407-6067-BD41-BF0B-B97000369B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7CC846-185E-DD40-97EC-6ADD45FF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7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566858-9B1D-2848-A31D-827F0ED59A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01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60E120-A24F-5B40-AACB-118B8C52C3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9DD7DA-FF24-6441-8980-6DFBD67D66A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1D0F09-30C1-8349-A6C3-DF586CAC5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38C3E-8DBB-C146-A20E-E825C2241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8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953C-616A-394A-B5B4-51B3F6279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C4559-126B-A742-9580-602436417B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51689-D314-AD42-858D-B4C36B76E3BA}"/>
              </a:ext>
            </a:extLst>
          </p:cNvPr>
          <p:cNvSpPr/>
          <p:nvPr/>
        </p:nvSpPr>
        <p:spPr>
          <a:xfrm>
            <a:off x="6629400" y="4167333"/>
            <a:ext cx="1874520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Threats detected and blocked globally by </a:t>
            </a:r>
            <a:b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Trend Micro in 2018.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</a:t>
            </a:r>
            <a:b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Daniel Beauchamp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63972-3065-AA4B-B1AF-E7C83173BD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616E752-BDE2-F24D-B879-1033A5B07D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814826-9F11-1745-9023-A87B5D71D5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2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379BE21-9EA4-E646-A5B5-BE957AFDD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88AA2-11C6-464D-AD98-4D512699067E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588767-4A64-4441-A0FA-674F8473D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35B1ED-20A2-6144-8F6D-CE97EB647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EF2077A-3B4C-B040-8D17-88E5FB246B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7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D8D44-3A5E-5948-9510-DB4F2627D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7FD53E-98B8-614C-8112-2596688EA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0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2407-6067-BD41-BF0B-B97000369B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7CC846-185E-DD40-97EC-6ADD45FF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CFA286-6F9F-054D-B115-783F63E135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1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8B7D1-ECC5-0140-9ACC-52A59A2CB7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9DD7DA-FF24-6441-8980-6DFBD67D66A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1D0F09-30C1-8349-A6C3-DF586CAC5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38C3E-8DBB-C146-A20E-E825C2241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8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953C-616A-394A-B5B4-51B3F6279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C4559-126B-A742-9580-602436417B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51689-D314-AD42-858D-B4C36B76E3BA}"/>
              </a:ext>
            </a:extLst>
          </p:cNvPr>
          <p:cNvSpPr/>
          <p:nvPr/>
        </p:nvSpPr>
        <p:spPr>
          <a:xfrm>
            <a:off x="457200" y="4167333"/>
            <a:ext cx="2353733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Automated hybrid cloud workload protection via calls to Trend Micro APIs.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by Trend Micro threat researcher and artist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Jindrich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Karasek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63972-3065-AA4B-B1AF-E7C83173BD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66E91-7610-2E41-9CD5-D9A6B56D5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C86A0-AFF4-9B49-9A22-6EAA42C6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2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C4285-5615-B74F-AF4E-A515727FDE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8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346217-28FA-B445-B08C-5E5DFDDA4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71255-1969-384D-84B3-AC99ADFB702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3780EC-72D4-ED41-B1AF-8BD720AAF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E4DEF-BE36-C642-944E-888CAD07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5EC18C-095F-C74D-AB17-E25A0B4480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0B39EE-6AE4-804A-A6BD-6281E28D2BD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E24795-2299-6D42-ACED-90A4A2283688}"/>
              </a:ext>
            </a:extLst>
          </p:cNvPr>
          <p:cNvSpPr/>
          <p:nvPr/>
        </p:nvSpPr>
        <p:spPr>
          <a:xfrm>
            <a:off x="448424" y="4177244"/>
            <a:ext cx="1868430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Unknown threats detected and stopped over time by Trend Micro.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</a:t>
            </a:r>
            <a:b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Brendan Dawes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ABCCED-3510-1947-8410-11A0DE156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4AFC2CF-5CDE-6042-A6BC-C70269AC70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FF7F60-504E-984A-834C-1558EDE914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34A750-8617-C043-8509-80418E6CC8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7ED5BDA-5FB4-E14A-87ED-6167A7AFAF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0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CD9B8-5AFB-2B4D-BA95-DF19C8A37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9302AA-1B41-004D-93AD-4F7A5464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3088" y="206375"/>
            <a:ext cx="8004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3088" y="898525"/>
            <a:ext cx="80041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46" r:id="rId2"/>
    <p:sldLayoutId id="2147483835" r:id="rId3"/>
    <p:sldLayoutId id="2147483836" r:id="rId4"/>
    <p:sldLayoutId id="2147483853" r:id="rId5"/>
    <p:sldLayoutId id="2147483854" r:id="rId6"/>
    <p:sldLayoutId id="2147483841" r:id="rId7"/>
    <p:sldLayoutId id="2147483829" r:id="rId8"/>
    <p:sldLayoutId id="2147483848" r:id="rId9"/>
    <p:sldLayoutId id="2147483849" r:id="rId10"/>
    <p:sldLayoutId id="2147483837" r:id="rId11"/>
    <p:sldLayoutId id="2147483839" r:id="rId12"/>
    <p:sldLayoutId id="2147483840" r:id="rId13"/>
    <p:sldLayoutId id="2147483847" r:id="rId14"/>
    <p:sldLayoutId id="2147483850" r:id="rId15"/>
    <p:sldLayoutId id="2147483851" r:id="rId16"/>
    <p:sldLayoutId id="2147483852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Calibri"/>
          <a:ea typeface="ＭＳ Ｐゴシック" charset="-128"/>
          <a:cs typeface="Calibri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ws.amazon.com/codebuild/latest/userguide/build-spec-ref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A8C4E-65D1-374F-A4B9-38069D941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Pipelining</a:t>
            </a:r>
            <a:r>
              <a:rPr lang="de-DE" dirty="0"/>
              <a:t> </a:t>
            </a:r>
            <a:r>
              <a:rPr lang="de-DE" dirty="0" err="1"/>
              <a:t>w</a:t>
            </a:r>
            <a:r>
              <a:rPr lang="de-DE" dirty="0"/>
              <a:t>/ AWS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323623-ADF7-574A-9FE7-B4CEF6628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Markus Winkler</a:t>
            </a:r>
          </a:p>
          <a:p>
            <a:r>
              <a:rPr lang="de-DE" dirty="0"/>
              <a:t>Cloud &amp;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Architect</a:t>
            </a:r>
            <a:r>
              <a:rPr lang="de-DE"/>
              <a:t>, 10/21/2020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347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D63D5C-3ADA-D047-A0C8-E63A3774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 to AWS Code Pipelines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7110D-C3E1-C940-94BF-228FFCC96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994" y="1006046"/>
            <a:ext cx="5785269" cy="3667554"/>
          </a:xfrm>
        </p:spPr>
        <p:txBody>
          <a:bodyPr>
            <a:normAutofit fontScale="70000" lnSpcReduction="20000"/>
          </a:bodyPr>
          <a:lstStyle/>
          <a:p>
            <a:r>
              <a:rPr lang="en-DE" dirty="0"/>
              <a:t>CodePipelines use elements</a:t>
            </a:r>
          </a:p>
          <a:p>
            <a:pPr lvl="1"/>
            <a:r>
              <a:rPr lang="en-DE" dirty="0"/>
              <a:t>CodeCommit </a:t>
            </a:r>
            <a:br>
              <a:rPr lang="en-DE" dirty="0"/>
            </a:br>
            <a:r>
              <a:rPr lang="en-DE" dirty="0"/>
              <a:t>(version control system, </a:t>
            </a:r>
            <a:r>
              <a:rPr lang="en-DE" b="1" dirty="0"/>
              <a:t>≈</a:t>
            </a:r>
            <a:r>
              <a:rPr lang="en-DE" dirty="0"/>
              <a:t> git)</a:t>
            </a:r>
          </a:p>
          <a:p>
            <a:pPr lvl="1"/>
            <a:r>
              <a:rPr lang="en-DE" dirty="0"/>
              <a:t>CodeBuild </a:t>
            </a:r>
            <a:br>
              <a:rPr lang="en-DE" dirty="0"/>
            </a:br>
            <a:r>
              <a:rPr lang="en-DE" dirty="0"/>
              <a:t>(</a:t>
            </a:r>
            <a:r>
              <a:rPr lang="en-GB" dirty="0"/>
              <a:t>compiles source code, runs tests, and produces software packages that are ready to deploy</a:t>
            </a:r>
            <a:r>
              <a:rPr lang="en-DE" dirty="0"/>
              <a:t>)</a:t>
            </a:r>
          </a:p>
          <a:p>
            <a:pPr lvl="1"/>
            <a:r>
              <a:rPr lang="en-DE" dirty="0"/>
              <a:t>CodeDeploy</a:t>
            </a:r>
            <a:br>
              <a:rPr lang="en-DE" dirty="0"/>
            </a:br>
            <a:r>
              <a:rPr lang="en-DE" dirty="0"/>
              <a:t>(</a:t>
            </a:r>
            <a:r>
              <a:rPr lang="en-GB" dirty="0"/>
              <a:t>automates software deployments to a variety of compute services such as EC2, </a:t>
            </a:r>
            <a:r>
              <a:rPr lang="en-GB" dirty="0" err="1"/>
              <a:t>Fargate</a:t>
            </a:r>
            <a:r>
              <a:rPr lang="en-GB" dirty="0"/>
              <a:t>, Lambda, and on-premises servers)</a:t>
            </a:r>
            <a:endParaRPr lang="en-DE" dirty="0"/>
          </a:p>
          <a:p>
            <a:r>
              <a:rPr lang="en-DE" dirty="0"/>
              <a:t>Pipepline combines these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28C21-2220-F941-80DA-598985A0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006046"/>
            <a:ext cx="2225257" cy="366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5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6E74-91CD-4B49-9854-782F1580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CodeBuild uses buildspec.yml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9D9F-94DD-AF49-AE03-75FD3D45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 </a:t>
            </a:r>
            <a:r>
              <a:rPr lang="en-GB" i="1" dirty="0" err="1"/>
              <a:t>buildspec</a:t>
            </a:r>
            <a:r>
              <a:rPr lang="en-GB" dirty="0"/>
              <a:t> is a collection of build commands and related settings, in YAML format, that </a:t>
            </a:r>
            <a:r>
              <a:rPr lang="en-GB" dirty="0" err="1"/>
              <a:t>CodeBuild</a:t>
            </a:r>
            <a:r>
              <a:rPr lang="en-GB" dirty="0"/>
              <a:t> uses to run a build.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5233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91C1-D11F-1245-B063-98A3E673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DE" dirty="0"/>
              <a:t>uildspec simplified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0C89F-7081-5447-935D-5E1531B38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A </a:t>
            </a:r>
            <a:r>
              <a:rPr lang="en-GB" dirty="0" err="1"/>
              <a:t>buildspec</a:t>
            </a:r>
            <a:endParaRPr lang="en-GB" dirty="0"/>
          </a:p>
          <a:p>
            <a:pPr lvl="1"/>
            <a:r>
              <a:rPr lang="en-GB" dirty="0"/>
              <a:t>defines the build environment and</a:t>
            </a:r>
          </a:p>
          <a:p>
            <a:pPr lvl="1"/>
            <a:r>
              <a:rPr lang="en-GB" dirty="0"/>
              <a:t>The commands to take out</a:t>
            </a:r>
          </a:p>
          <a:p>
            <a:r>
              <a:rPr lang="en-GB" dirty="0"/>
              <a:t>Only the following build steps </a:t>
            </a:r>
            <a:br>
              <a:rPr lang="en-GB" dirty="0"/>
            </a:br>
            <a:r>
              <a:rPr lang="en-GB" dirty="0"/>
              <a:t>are available:</a:t>
            </a:r>
          </a:p>
          <a:p>
            <a:pPr lvl="1"/>
            <a:r>
              <a:rPr lang="en-GB" dirty="0"/>
              <a:t>install</a:t>
            </a:r>
          </a:p>
          <a:p>
            <a:pPr lvl="1"/>
            <a:r>
              <a:rPr lang="en-GB" dirty="0" err="1"/>
              <a:t>pre_build</a:t>
            </a:r>
            <a:endParaRPr lang="en-GB" dirty="0"/>
          </a:p>
          <a:p>
            <a:pPr lvl="1"/>
            <a:r>
              <a:rPr lang="en-GB" dirty="0"/>
              <a:t>build</a:t>
            </a:r>
          </a:p>
          <a:p>
            <a:pPr lvl="1"/>
            <a:r>
              <a:rPr lang="en-GB" dirty="0" err="1"/>
              <a:t>post_build</a:t>
            </a:r>
            <a:endParaRPr lang="en-GB" dirty="0"/>
          </a:p>
          <a:p>
            <a:r>
              <a:rPr lang="en-GB" dirty="0"/>
              <a:t>A build often has a(n) </a:t>
            </a:r>
            <a:r>
              <a:rPr lang="en-GB" dirty="0" err="1"/>
              <a:t>artifact</a:t>
            </a:r>
            <a:r>
              <a:rPr lang="en-GB" dirty="0"/>
              <a:t>(s)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380D67-CE1F-9146-A334-C281F02E9950}"/>
              </a:ext>
            </a:extLst>
          </p:cNvPr>
          <p:cNvSpPr/>
          <p:nvPr/>
        </p:nvSpPr>
        <p:spPr>
          <a:xfrm>
            <a:off x="6355080" y="1006046"/>
            <a:ext cx="222218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version: 0.2</a:t>
            </a:r>
          </a:p>
          <a:p>
            <a:pPr marL="0" indent="0">
              <a:buNone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run-as: Linux-user-name</a:t>
            </a:r>
          </a:p>
          <a:p>
            <a:pPr marL="0" indent="0">
              <a:buNone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env: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variables: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…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phases: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install: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commands: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command(s)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pre_build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commands: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command(s)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build: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commands: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command(s)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post_build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commands: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command(s)</a:t>
            </a:r>
          </a:p>
          <a:p>
            <a:pPr marL="0" indent="0">
              <a:buNone/>
            </a:pPr>
            <a:r>
              <a:rPr lang="en-GB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artifacts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files:</a:t>
            </a:r>
          </a:p>
          <a:p>
            <a:pPr marL="0" indent="0">
              <a:buNone/>
            </a:pP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- location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E28087-B101-EA45-B1A7-1F973D7B172F}"/>
              </a:ext>
            </a:extLst>
          </p:cNvPr>
          <p:cNvSpPr txBox="1"/>
          <p:nvPr/>
        </p:nvSpPr>
        <p:spPr>
          <a:xfrm>
            <a:off x="2788921" y="3661966"/>
            <a:ext cx="2651760" cy="475488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DE" sz="2400" dirty="0">
                <a:solidFill>
                  <a:schemeClr val="tx2"/>
                </a:solidFill>
                <a:latin typeface="Calibri"/>
                <a:cs typeface="Calibri"/>
                <a:sym typeface="Wingdings" pitchFamily="2" charset="2"/>
              </a:rPr>
              <a:t> Smart Check here</a:t>
            </a:r>
            <a:endParaRPr lang="en-DE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4DAC2-E6F3-BA47-9380-2DC40FA22195}"/>
              </a:ext>
            </a:extLst>
          </p:cNvPr>
          <p:cNvSpPr/>
          <p:nvPr/>
        </p:nvSpPr>
        <p:spPr>
          <a:xfrm>
            <a:off x="4443984" y="18252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2"/>
              </a:rPr>
              <a:t>https://docs.aws.amazon.com/codebuild/latest/userguide/build-spec-ref.html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5793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9ECE0-5425-DE4C-9615-7A68814B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Smart Check </a:t>
            </a:r>
            <a:r>
              <a:rPr lang="en-DE"/>
              <a:t>in </a:t>
            </a:r>
            <a:r>
              <a:rPr lang="de-DE" dirty="0"/>
              <a:t>b</a:t>
            </a:r>
            <a:r>
              <a:rPr lang="en-DE"/>
              <a:t>uildspec</a:t>
            </a:r>
            <a:r>
              <a:rPr lang="de-DE" dirty="0"/>
              <a:t>.</a:t>
            </a:r>
            <a:r>
              <a:rPr lang="de-DE" dirty="0" err="1"/>
              <a:t>yml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78596-18D2-C44F-AF57-C94BAFD88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dirty="0"/>
              <a:t> </a:t>
            </a:r>
            <a:r>
              <a:rPr lang="en-GB" dirty="0" err="1"/>
              <a:t>post_build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   commands:</a:t>
            </a:r>
          </a:p>
          <a:p>
            <a:pPr marL="0" indent="0">
              <a:buNone/>
            </a:pPr>
            <a:r>
              <a:rPr lang="en-GB" dirty="0"/>
              <a:t>      - &gt;-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docker run -v /var/run/</a:t>
            </a:r>
            <a:r>
              <a:rPr lang="en-GB" dirty="0" err="1">
                <a:solidFill>
                  <a:schemeClr val="tx2"/>
                </a:solidFill>
              </a:rPr>
              <a:t>docker.sock</a:t>
            </a:r>
            <a:r>
              <a:rPr lang="en-GB" dirty="0">
                <a:solidFill>
                  <a:schemeClr val="tx2"/>
                </a:solidFill>
              </a:rPr>
              <a:t>:/var/run/</a:t>
            </a:r>
            <a:r>
              <a:rPr lang="en-GB" dirty="0" err="1">
                <a:solidFill>
                  <a:schemeClr val="tx2"/>
                </a:solidFill>
              </a:rPr>
              <a:t>docker.sock</a:t>
            </a:r>
            <a:endParaRPr lang="en-GB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</a:t>
            </a:r>
            <a:r>
              <a:rPr lang="en-GB" dirty="0" err="1">
                <a:solidFill>
                  <a:schemeClr val="tx2"/>
                </a:solidFill>
              </a:rPr>
              <a:t>deepsecurity</a:t>
            </a:r>
            <a:r>
              <a:rPr lang="en-GB" dirty="0">
                <a:solidFill>
                  <a:schemeClr val="tx2"/>
                </a:solidFill>
              </a:rPr>
              <a:t>/</a:t>
            </a:r>
            <a:r>
              <a:rPr lang="en-GB" dirty="0" err="1">
                <a:solidFill>
                  <a:schemeClr val="tx2"/>
                </a:solidFill>
              </a:rPr>
              <a:t>smartcheck</a:t>
            </a:r>
            <a:r>
              <a:rPr lang="en-GB" dirty="0">
                <a:solidFill>
                  <a:schemeClr val="tx2"/>
                </a:solidFill>
              </a:rPr>
              <a:t>-scan-action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--image-name "$REPOSITORY_URL:$TAG"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--findings-threshold "{\"malware\":0,\"vulnerabilities\”…}}"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--</a:t>
            </a:r>
            <a:r>
              <a:rPr lang="en-GB" dirty="0" err="1">
                <a:solidFill>
                  <a:schemeClr val="tx2"/>
                </a:solidFill>
              </a:rPr>
              <a:t>preregistry</a:t>
            </a:r>
            <a:r>
              <a:rPr lang="en-GB" dirty="0">
                <a:solidFill>
                  <a:schemeClr val="tx2"/>
                </a:solidFill>
              </a:rPr>
              <a:t>-host="$PRE_SCAN_REPOSITORY"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--</a:t>
            </a:r>
            <a:r>
              <a:rPr lang="en-GB" dirty="0" err="1">
                <a:solidFill>
                  <a:schemeClr val="tx2"/>
                </a:solidFill>
              </a:rPr>
              <a:t>smartcheck</a:t>
            </a:r>
            <a:r>
              <a:rPr lang="en-GB" dirty="0">
                <a:solidFill>
                  <a:schemeClr val="tx2"/>
                </a:solidFill>
              </a:rPr>
              <a:t>-host="$SMARTCHECK_HOST"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--</a:t>
            </a:r>
            <a:r>
              <a:rPr lang="en-GB" dirty="0" err="1">
                <a:solidFill>
                  <a:schemeClr val="tx2"/>
                </a:solidFill>
              </a:rPr>
              <a:t>smartcheck</a:t>
            </a:r>
            <a:r>
              <a:rPr lang="en-GB" dirty="0">
                <a:solidFill>
                  <a:schemeClr val="tx2"/>
                </a:solidFill>
              </a:rPr>
              <a:t>-user="$SMARTCHECK_USER"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--</a:t>
            </a:r>
            <a:r>
              <a:rPr lang="en-GB" dirty="0" err="1">
                <a:solidFill>
                  <a:schemeClr val="tx2"/>
                </a:solidFill>
              </a:rPr>
              <a:t>smartcheck</a:t>
            </a:r>
            <a:r>
              <a:rPr lang="en-GB" dirty="0">
                <a:solidFill>
                  <a:schemeClr val="tx2"/>
                </a:solidFill>
              </a:rPr>
              <a:t>-password="$SMARTCHECK_PWD"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--insecure-skip-</a:t>
            </a:r>
            <a:r>
              <a:rPr lang="en-GB" dirty="0" err="1">
                <a:solidFill>
                  <a:schemeClr val="tx2"/>
                </a:solidFill>
              </a:rPr>
              <a:t>tls</a:t>
            </a:r>
            <a:r>
              <a:rPr lang="en-GB" dirty="0">
                <a:solidFill>
                  <a:schemeClr val="tx2"/>
                </a:solidFill>
              </a:rPr>
              <a:t>-verify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--</a:t>
            </a:r>
            <a:r>
              <a:rPr lang="en-GB" dirty="0" err="1">
                <a:solidFill>
                  <a:schemeClr val="tx2"/>
                </a:solidFill>
              </a:rPr>
              <a:t>preregistry</a:t>
            </a:r>
            <a:r>
              <a:rPr lang="en-GB" dirty="0">
                <a:solidFill>
                  <a:schemeClr val="tx2"/>
                </a:solidFill>
              </a:rPr>
              <a:t>-scan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--</a:t>
            </a:r>
            <a:r>
              <a:rPr lang="en-GB" dirty="0" err="1">
                <a:solidFill>
                  <a:schemeClr val="tx2"/>
                </a:solidFill>
              </a:rPr>
              <a:t>preregistry</a:t>
            </a:r>
            <a:r>
              <a:rPr lang="en-GB" dirty="0">
                <a:solidFill>
                  <a:schemeClr val="tx2"/>
                </a:solidFill>
              </a:rPr>
              <a:t>-user "$PRE_SCAN_USER"</a:t>
            </a:r>
          </a:p>
          <a:p>
            <a:pPr marL="0" indent="0">
              <a:buNone/>
            </a:pPr>
            <a:r>
              <a:rPr lang="en-GB" dirty="0">
                <a:solidFill>
                  <a:schemeClr val="tx2"/>
                </a:solidFill>
              </a:rPr>
              <a:t>        --</a:t>
            </a:r>
            <a:r>
              <a:rPr lang="en-GB" dirty="0" err="1">
                <a:solidFill>
                  <a:schemeClr val="tx2"/>
                </a:solidFill>
              </a:rPr>
              <a:t>preregistry</a:t>
            </a:r>
            <a:r>
              <a:rPr lang="en-GB" dirty="0">
                <a:solidFill>
                  <a:schemeClr val="tx2"/>
                </a:solidFill>
              </a:rPr>
              <a:t>-password "$PRE_SCAN_PWD" </a:t>
            </a:r>
          </a:p>
          <a:p>
            <a:pPr marL="0" indent="0">
              <a:buNone/>
            </a:pPr>
            <a:r>
              <a:rPr lang="en-GB" dirty="0"/>
              <a:t>      - $(</a:t>
            </a:r>
            <a:r>
              <a:rPr lang="en-GB" dirty="0" err="1"/>
              <a:t>aws</a:t>
            </a:r>
            <a:r>
              <a:rPr lang="en-GB" dirty="0"/>
              <a:t> </a:t>
            </a:r>
            <a:r>
              <a:rPr lang="en-GB" dirty="0" err="1"/>
              <a:t>ecr</a:t>
            </a:r>
            <a:r>
              <a:rPr lang="en-GB" dirty="0"/>
              <a:t> get-login --no-include-email)</a:t>
            </a:r>
          </a:p>
          <a:p>
            <a:pPr marL="0" indent="0">
              <a:buNone/>
            </a:pPr>
            <a:r>
              <a:rPr lang="en-GB" dirty="0"/>
              <a:t>      - docker push $REPOSITORY_URL:$TAG</a:t>
            </a:r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DAB2DF-48B9-E94C-8DBB-E6EB5C3D02BA}"/>
              </a:ext>
            </a:extLst>
          </p:cNvPr>
          <p:cNvSpPr/>
          <p:nvPr/>
        </p:nvSpPr>
        <p:spPr>
          <a:xfrm>
            <a:off x="786384" y="3986784"/>
            <a:ext cx="2752344" cy="41148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11F896-0A50-9B48-BFB9-59A59C918D00}"/>
              </a:ext>
            </a:extLst>
          </p:cNvPr>
          <p:cNvSpPr txBox="1"/>
          <p:nvPr/>
        </p:nvSpPr>
        <p:spPr>
          <a:xfrm>
            <a:off x="5613237" y="2238747"/>
            <a:ext cx="2651760" cy="475488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DE" sz="2400" dirty="0">
                <a:solidFill>
                  <a:schemeClr val="tx2"/>
                </a:solidFill>
                <a:latin typeface="Calibri"/>
                <a:cs typeface="Calibri"/>
                <a:sym typeface="Wingdings" pitchFamily="2" charset="2"/>
              </a:rPr>
              <a:t> Smart Check here</a:t>
            </a:r>
            <a:endParaRPr lang="en-DE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70B85-8510-8A4D-9103-84CA811F97E8}"/>
              </a:ext>
            </a:extLst>
          </p:cNvPr>
          <p:cNvSpPr txBox="1"/>
          <p:nvPr/>
        </p:nvSpPr>
        <p:spPr>
          <a:xfrm>
            <a:off x="4057282" y="3954780"/>
            <a:ext cx="2651760" cy="475488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l"/>
            <a:r>
              <a:rPr lang="en-DE" sz="2400" dirty="0">
                <a:solidFill>
                  <a:schemeClr val="tx2"/>
                </a:solidFill>
                <a:latin typeface="Calibri"/>
                <a:cs typeface="Calibri"/>
                <a:sym typeface="Wingdings" pitchFamily="2" charset="2"/>
              </a:rPr>
              <a:t> Push to ECR here</a:t>
            </a:r>
            <a:endParaRPr lang="en-DE" sz="24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745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4A29A-B65E-6A49-ACB6-61550A606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Elastic Container Registry (ECR)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655EE-9093-A143-9319-625CF059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ECR is a fully-managed container registry</a:t>
            </a:r>
          </a:p>
          <a:p>
            <a:r>
              <a:rPr lang="en-GB" dirty="0"/>
              <a:t>Supports image scanning on push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639DCD-9FD5-D148-81EB-8C30E6528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49" y="2173706"/>
            <a:ext cx="7525702" cy="222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9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40E0-E2FC-C049-B7C3-1E0A6B58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ECR Scan on 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B7A65-5905-9A4D-A894-D7EB7767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ECR uses Clair = not charged</a:t>
            </a:r>
          </a:p>
          <a:p>
            <a:r>
              <a:rPr lang="en-DE" dirty="0"/>
              <a:t>Reporting by GUI or boto3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2F2C2-E18A-3A40-880E-2EF60254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227"/>
            <a:ext cx="9144000" cy="21133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530DBD-49C2-8B42-9463-DEEFD87E5AD2}"/>
              </a:ext>
            </a:extLst>
          </p:cNvPr>
          <p:cNvSpPr/>
          <p:nvPr/>
        </p:nvSpPr>
        <p:spPr>
          <a:xfrm>
            <a:off x="8229790" y="3236976"/>
            <a:ext cx="831913" cy="1436624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048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AF6A3-AAF9-DC45-A5FC-EBAB80D7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15552-73DF-6B4A-AF74-E588D06D0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0D6E1-3D6F-8047-8CAC-E42D460CA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47" y="272186"/>
            <a:ext cx="7998016" cy="40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4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215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M 2019 Design">
  <a:themeElements>
    <a:clrScheme name="TM Final">
      <a:dk1>
        <a:srgbClr val="4D4D4F"/>
      </a:dk1>
      <a:lt1>
        <a:srgbClr val="FFFFFF"/>
      </a:lt1>
      <a:dk2>
        <a:srgbClr val="D71920"/>
      </a:dk2>
      <a:lt2>
        <a:srgbClr val="B01116"/>
      </a:lt2>
      <a:accent1>
        <a:srgbClr val="E6E7E8"/>
      </a:accent1>
      <a:accent2>
        <a:srgbClr val="F57B20"/>
      </a:accent2>
      <a:accent3>
        <a:srgbClr val="D60C8C"/>
      </a:accent3>
      <a:accent4>
        <a:srgbClr val="00A4E4"/>
      </a:accent4>
      <a:accent5>
        <a:srgbClr val="00467F"/>
      </a:accent5>
      <a:accent6>
        <a:srgbClr val="00A94F"/>
      </a:accent6>
      <a:hlink>
        <a:srgbClr val="B01116"/>
      </a:hlink>
      <a:folHlink>
        <a:srgbClr val="D719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dirty="0">
            <a:solidFill>
              <a:schemeClr val="tx1"/>
            </a:solidFill>
            <a:latin typeface="Calibri"/>
            <a:cs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 2019 Design" id="{85C7B7AD-4278-DD41-ADF8-B2E3200B5165}" vid="{047AFC45-977D-4F44-8803-B49842CEF55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 2019 Design</Template>
  <TotalTime>0</TotalTime>
  <Words>432</Words>
  <Application>Microsoft Macintosh PowerPoint</Application>
  <PresentationFormat>Bildschirmpräsentation (16:9)</PresentationFormat>
  <Paragraphs>72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Courier New</vt:lpstr>
      <vt:lpstr>TM 2019 Design</vt:lpstr>
      <vt:lpstr>Pipelining w/ AWS</vt:lpstr>
      <vt:lpstr>Introduction to AWS Code Pipelines</vt:lpstr>
      <vt:lpstr>CodeBuild uses buildspec.yml</vt:lpstr>
      <vt:lpstr>Buildspec simplified</vt:lpstr>
      <vt:lpstr>Smart Check in buildspec.yml</vt:lpstr>
      <vt:lpstr>Elastic Container Registry (ECR)</vt:lpstr>
      <vt:lpstr>ECR Scan on Push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MOADDS-NG</dc:title>
  <dc:creator>Markus Winkler (SAL-DE)</dc:creator>
  <cp:lastModifiedBy>Microsoft Office User</cp:lastModifiedBy>
  <cp:revision>72</cp:revision>
  <dcterms:created xsi:type="dcterms:W3CDTF">2019-10-22T08:10:36Z</dcterms:created>
  <dcterms:modified xsi:type="dcterms:W3CDTF">2020-10-21T08:39:13Z</dcterms:modified>
</cp:coreProperties>
</file>